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9"/>
  </p:notesMasterIdLst>
  <p:sldIdLst>
    <p:sldId id="256" r:id="rId2"/>
    <p:sldId id="261" r:id="rId3"/>
    <p:sldId id="262" r:id="rId4"/>
    <p:sldId id="257" r:id="rId5"/>
    <p:sldId id="258" r:id="rId6"/>
    <p:sldId id="293" r:id="rId7"/>
    <p:sldId id="259" r:id="rId8"/>
    <p:sldId id="260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92" r:id="rId17"/>
    <p:sldId id="291" r:id="rId18"/>
    <p:sldId id="314" r:id="rId19"/>
    <p:sldId id="313" r:id="rId20"/>
    <p:sldId id="285" r:id="rId21"/>
    <p:sldId id="310" r:id="rId22"/>
    <p:sldId id="299" r:id="rId23"/>
    <p:sldId id="312" r:id="rId24"/>
    <p:sldId id="311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294" r:id="rId36"/>
    <p:sldId id="295" r:id="rId37"/>
    <p:sldId id="296" r:id="rId38"/>
    <p:sldId id="297" r:id="rId39"/>
    <p:sldId id="298" r:id="rId40"/>
    <p:sldId id="281" r:id="rId41"/>
    <p:sldId id="282" r:id="rId42"/>
    <p:sldId id="283" r:id="rId43"/>
    <p:sldId id="284" r:id="rId44"/>
    <p:sldId id="274" r:id="rId45"/>
    <p:sldId id="275" r:id="rId46"/>
    <p:sldId id="270" r:id="rId47"/>
    <p:sldId id="272" r:id="rId48"/>
    <p:sldId id="273" r:id="rId49"/>
    <p:sldId id="271" r:id="rId50"/>
    <p:sldId id="276" r:id="rId51"/>
    <p:sldId id="277" r:id="rId52"/>
    <p:sldId id="278" r:id="rId53"/>
    <p:sldId id="279" r:id="rId54"/>
    <p:sldId id="280" r:id="rId55"/>
    <p:sldId id="286" r:id="rId56"/>
    <p:sldId id="288" r:id="rId57"/>
    <p:sldId id="28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49"/>
    <p:restoredTop sz="94619"/>
  </p:normalViewPr>
  <p:slideViewPr>
    <p:cSldViewPr snapToGrid="0" snapToObjects="1">
      <p:cViewPr varScale="1">
        <p:scale>
          <a:sx n="93" d="100"/>
          <a:sy n="93" d="100"/>
        </p:scale>
        <p:origin x="248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75EFF-4BA9-CB43-BCB8-101AA803109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A98AF-CB3F-CC44-975D-D6E2CA26F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A98AF-CB3F-CC44-975D-D6E2CA26FB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02C-D43A-09B2-30EB-D56DA4E9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8FB81-ABEF-B5BC-BC81-EB5BF4019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262A-4657-0583-5DB8-2A7C31B7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214C-E36B-7496-EB67-4DD8BA2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42A4-8480-7221-48B6-AE604E7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581B-9924-2A7A-17FC-3F42D3DD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D585-B6E7-0260-C7DE-1E542BB7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A0BE-7B19-CC6F-FACA-7E922EC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C261-387F-244C-2EA0-DF509B63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BC49-7717-F025-B09D-253E87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48AAD-824E-F8CE-1337-523A0D580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1311-7A09-84FF-9DA2-8A4F4358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C01B-C24C-82DC-12C9-EEAFD4613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F0DD-B3D7-7114-9CFA-A6032E78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734F-265E-8490-C12C-635D632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C8F7-465E-ADE1-B746-21426263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B4CD-2E68-7A3E-B393-9BFFE232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64F4-8EA3-A731-2212-C54E05F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5DA3-A48F-27B4-A7D6-D06AC7BC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88A-C286-6845-6EBD-55A229A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3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AC-6D77-24CE-2C46-E5C71834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2E5AE-D934-A920-47DB-3B26A209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11B9-37F9-EE58-117D-FAE1B3C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3B25-7939-3E46-27A8-878137B0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C532-D6FE-2922-9B54-5B2B0EA1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A91A-D016-186D-4CD8-8D1CC0B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8F28-F894-5423-83ED-8465A5A58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986A5-B2E0-626C-F5DD-63FD241D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42AC0-900F-4E89-0FF8-5B1088BB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0E8B6-0312-1A94-8E83-E31B02B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13A0-23CB-671D-4FCD-8F74FF79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121F-B754-D172-DD94-A529F91B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5612-0DFE-0DB7-4EBC-1A5A52ADF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306F5-4DBB-D0D7-1E49-23C4415B6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3C43D-6E70-8304-36EB-483F0EC2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6AB3-0E17-B8E1-6E4E-DB689C0E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10C0-658A-3376-47BA-CD581E78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4D46D-E9F9-4CAF-397A-7848008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AF71-5750-A22F-297E-F5B3C9D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F7D-279A-4167-1635-960EEF7E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1B621-95FE-0294-4880-0F99954F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F3025-2219-A0A0-258C-C1ECF7FF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D9B03-67E0-D9EC-09C2-B7B00DC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8D05-C7C6-FF19-6C00-A1D1BD62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0BFCB0-078F-488D-37D4-F4BCFEFC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FEC1-EA37-95C7-95CD-244D8E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3634F-5218-3EC8-8F0E-A672768D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09E3-DBBA-EA5E-0680-D82A9C8C6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D6FD9-A437-17A2-7D2F-5A1C492A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EB011-8B37-4D8E-E0D7-F4BEFB9B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5B18-F2F7-826D-2014-FA290851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37F4-C411-1BF4-7619-AB62BA3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7809-C29C-893D-2DF8-53EF2CF6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05457-FD68-D4DB-DAAD-D9B46369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EA32F-791F-C8A6-791D-24D6D2C6C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82B5-E635-B126-9101-6A8FFFE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37B76-9CA3-F6F1-A713-FA210397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65137-D6C7-E6E7-297C-7A4C98B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94363-566B-1982-FF8D-021AC906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D23A1-4E29-7016-580A-095A7B5F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938A-1F97-F188-773C-DA32C07E0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6692-771E-9D41-B2C1-926E485C442D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6C61B-3B84-2765-ACAB-AA148E4D7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4B036-648C-ABD2-448D-DFFDCDFC5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E3A13-41F5-1F48-AECC-36174DE6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FF0D-2F5B-4CF8-8AEC-A30029933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2017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96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4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3448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D7DF18-8849-35BD-AA3A-D745A47C36C2}"/>
              </a:ext>
            </a:extLst>
          </p:cNvPr>
          <p:cNvSpPr txBox="1"/>
          <p:nvPr/>
        </p:nvSpPr>
        <p:spPr>
          <a:xfrm>
            <a:off x="168164" y="-3957"/>
            <a:ext cx="9459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F70E627-7855-70A4-7470-F524D1F4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" y="2782669"/>
            <a:ext cx="5854264" cy="255696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F53D1A0-19BF-D7AF-805F-1F5EFEE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0" y="2703573"/>
            <a:ext cx="5374372" cy="35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944E-4B79-29B5-D5B0-BE2ED58C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3" y="145301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MY" b="1" dirty="0"/>
              <a:t>Total Score of the Apps Being Clicked Across All Phases</a:t>
            </a:r>
            <a:br>
              <a:rPr lang="en-MY" b="1" dirty="0"/>
            </a:br>
            <a:r>
              <a:rPr lang="en-MY" b="1" dirty="0"/>
              <a:t>( Descriptive Analysis 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0A1151-811F-FB8A-128A-25AE9F624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354661"/>
              </p:ext>
            </p:extLst>
          </p:nvPr>
        </p:nvGraphicFramePr>
        <p:xfrm>
          <a:off x="1069848" y="3595844"/>
          <a:ext cx="100584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7105900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5289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6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2876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8FC0D8-C5C8-C7B3-979F-B1DC1FEF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8" y="4067012"/>
            <a:ext cx="3331777" cy="2001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44088C-0DB9-ED09-F091-CF4C1738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1" y="4138212"/>
            <a:ext cx="28575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D5A67-E17E-9AED-3076-191C34D81184}"/>
              </a:ext>
            </a:extLst>
          </p:cNvPr>
          <p:cNvSpPr txBox="1"/>
          <p:nvPr/>
        </p:nvSpPr>
        <p:spPr>
          <a:xfrm>
            <a:off x="391390" y="143651"/>
            <a:ext cx="1013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8D44-A1CF-F424-2A5D-2591CC30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200852"/>
            <a:ext cx="11708524" cy="1609344"/>
          </a:xfrm>
        </p:spPr>
        <p:txBody>
          <a:bodyPr>
            <a:normAutofit/>
          </a:bodyPr>
          <a:lstStyle/>
          <a:p>
            <a:r>
              <a:rPr lang="en-MY" b="1"/>
              <a:t>Total Score of the Apps Being Clicked Across All Phases ( box plots )</a:t>
            </a:r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63627-0843-B158-F488-F854530F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9" y="1765503"/>
            <a:ext cx="6295696" cy="5092497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16D687-9E96-B9FD-9708-9662DEFC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45" y="2449927"/>
            <a:ext cx="5697407" cy="37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4327B-70AB-B910-4D4C-53B2A0CF0C3A}"/>
              </a:ext>
            </a:extLst>
          </p:cNvPr>
          <p:cNvSpPr txBox="1"/>
          <p:nvPr/>
        </p:nvSpPr>
        <p:spPr>
          <a:xfrm>
            <a:off x="6863256" y="1803596"/>
            <a:ext cx="459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pvalue</a:t>
            </a:r>
            <a:r>
              <a:rPr lang="en-MY" dirty="0"/>
              <a:t>=0.00017575311061889564</a:t>
            </a:r>
          </a:p>
          <a:p>
            <a:r>
              <a:rPr lang="en-MY" dirty="0"/>
              <a:t>( Independent T-test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assigned to an app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327236"/>
              </p:ext>
            </p:extLst>
          </p:nvPr>
        </p:nvGraphicFramePr>
        <p:xfrm>
          <a:off x="557050" y="773380"/>
          <a:ext cx="10058400" cy="3570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90BE2E-5759-4DEE-1623-26D2864A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9" y="1588604"/>
            <a:ext cx="4148302" cy="189243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D4DE0C0-7AFC-F2A9-FA47-6B1445E4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588604"/>
            <a:ext cx="4626198" cy="194040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3AC8711-BDFC-2239-6EDF-D76A6778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15" y="4465490"/>
            <a:ext cx="6496269" cy="2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clicks done by a person 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22881"/>
              </p:ext>
            </p:extLst>
          </p:nvPr>
        </p:nvGraphicFramePr>
        <p:xfrm>
          <a:off x="557050" y="773380"/>
          <a:ext cx="10058400" cy="302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461888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733656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32.00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55.00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 68.54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 88.00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:250.00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Min. : 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Qu.: 43.0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: 60.0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:125.2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3rd Qu.:128.5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 :821.0</a:t>
                      </a:r>
                      <a:b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NA's :6</a:t>
                      </a:r>
                    </a:p>
                    <a:p>
                      <a:endParaRPr lang="en-MY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42EE798-697D-A03C-36F5-2E365159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72" y="3970736"/>
            <a:ext cx="6358760" cy="28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C04B-00D1-8280-5A00-4067305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50" y="-364786"/>
            <a:ext cx="12192000" cy="1609344"/>
          </a:xfrm>
        </p:spPr>
        <p:txBody>
          <a:bodyPr>
            <a:normAutofit fontScale="90000"/>
          </a:bodyPr>
          <a:lstStyle/>
          <a:p>
            <a:br>
              <a:rPr lang="en-MY" dirty="0"/>
            </a:br>
            <a:br>
              <a:rPr lang="en-MY" dirty="0"/>
            </a:br>
            <a:r>
              <a:rPr lang="en-MY" dirty="0"/>
              <a:t>The number of unique apps explored</a:t>
            </a:r>
            <a:br>
              <a:rPr lang="en-MY" dirty="0"/>
            </a:br>
            <a:br>
              <a:rPr lang="en-MY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E24CAB-ABB8-44C5-F18D-AD9A45D5F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0234"/>
              </p:ext>
            </p:extLst>
          </p:nvPr>
        </p:nvGraphicFramePr>
        <p:xfrm>
          <a:off x="714705" y="788276"/>
          <a:ext cx="100584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93604910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40783607"/>
                    </a:ext>
                  </a:extLst>
                </a:gridCol>
              </a:tblGrid>
              <a:tr h="341889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67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Solution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25.314286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10.408626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20.500000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27.000000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34.500000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37.000000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 for Full Transparency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35.000000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26.257143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11.443834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1.000000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 21.500000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29.000000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 36.500000</a:t>
                      </a:r>
                      <a:br>
                        <a:rPr lang="en-MY" dirty="0"/>
                      </a:br>
                      <a:r>
                        <a:rPr lang="en-MY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38.000000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43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241E26-71A4-6B68-5827-7BF30925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98" y="4014140"/>
            <a:ext cx="6074540" cy="2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0EF4-F3F3-D797-C358-EE6F1BC4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Count of Functions for Each Group</a:t>
            </a:r>
          </a:p>
        </p:txBody>
      </p:sp>
      <p:pic>
        <p:nvPicPr>
          <p:cNvPr id="5" name="Content Placeholder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D68E92AD-65E5-6C18-C6CC-F812B276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8" y="1690688"/>
            <a:ext cx="6270442" cy="4351338"/>
          </a:xfr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7CFD5AB-377D-061F-D177-0CBFD923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73" y="2390503"/>
            <a:ext cx="5062979" cy="3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FD50-DF7D-9518-708A-C0870D9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Functions for Each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E9731-A4AB-274B-4D4B-0B14B63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47" y="1690688"/>
            <a:ext cx="5772953" cy="4707046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D11A42-AF22-3E7A-007E-F265A4DE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53" y="2310661"/>
            <a:ext cx="539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3B75-580B-1A0F-AB19-88340946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BF8E4B6-AF6A-514D-4F29-C807DDDC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86" y="1825625"/>
            <a:ext cx="8884427" cy="4351338"/>
          </a:xfrm>
        </p:spPr>
      </p:pic>
    </p:spTree>
    <p:extLst>
      <p:ext uri="{BB962C8B-B14F-4D97-AF65-F5344CB8AC3E}">
        <p14:creationId xmlns:p14="http://schemas.microsoft.com/office/powerpoint/2010/main" val="78916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9FD0-E06B-C4F2-DE2F-65ABF93A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Count of Template Functions Per Individual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1DAFFA6-C783-DE4C-324A-89B3AA518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30" y="1825625"/>
            <a:ext cx="9516340" cy="4351338"/>
          </a:xfrm>
        </p:spPr>
      </p:pic>
    </p:spTree>
    <p:extLst>
      <p:ext uri="{BB962C8B-B14F-4D97-AF65-F5344CB8AC3E}">
        <p14:creationId xmlns:p14="http://schemas.microsoft.com/office/powerpoint/2010/main" val="156168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DB3F-3B00-07A6-8DCD-D3331C38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4061-3276-D4C7-D062-9F7849A0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What are the joint effects of performance and solution transparency on the innovation outcome?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582B-7915-A0BD-44FB-3BF03975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11" y="2811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Median Unique Functions Per Individual </a:t>
            </a:r>
            <a:br>
              <a:rPr lang="en-US" dirty="0"/>
            </a:br>
            <a:r>
              <a:rPr lang="en-US" dirty="0"/>
              <a:t>[ Variety ] [ Repetition Removed ]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9D6692-54A9-A86B-0E66-AF99F15CC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23" y="1606708"/>
            <a:ext cx="10974977" cy="4596766"/>
          </a:xfrm>
        </p:spPr>
      </p:pic>
    </p:spTree>
    <p:extLst>
      <p:ext uri="{BB962C8B-B14F-4D97-AF65-F5344CB8AC3E}">
        <p14:creationId xmlns:p14="http://schemas.microsoft.com/office/powerpoint/2010/main" val="3804011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BADF-FD42-B865-27DB-9300480D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90" y="-258864"/>
            <a:ext cx="10515600" cy="1325563"/>
          </a:xfrm>
        </p:spPr>
        <p:txBody>
          <a:bodyPr/>
          <a:lstStyle/>
          <a:p>
            <a:r>
              <a:rPr lang="en-US" dirty="0"/>
              <a:t>Log Transformed Plot for Unique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6EAFD9-A269-FB22-E8F2-1C3A4707C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952961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4089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121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18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2334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FB546A-4E93-414B-4AB0-35662E9C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72509"/>
              </p:ext>
            </p:extLst>
          </p:nvPr>
        </p:nvGraphicFramePr>
        <p:xfrm>
          <a:off x="992085" y="778614"/>
          <a:ext cx="10207830" cy="5900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1030">
                  <a:extLst>
                    <a:ext uri="{9D8B030D-6E8A-4147-A177-3AD203B41FA5}">
                      <a16:colId xmlns:a16="http://schemas.microsoft.com/office/drawing/2014/main" val="1629634849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977727278"/>
                    </a:ext>
                  </a:extLst>
                </a:gridCol>
              </a:tblGrid>
              <a:tr h="3543797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61564"/>
                  </a:ext>
                </a:extLst>
              </a:tr>
              <a:tr h="235668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Bogota 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02758"/>
                  </a:ext>
                </a:extLst>
              </a:tr>
            </a:tbl>
          </a:graphicData>
        </a:graphic>
      </p:graphicFrame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6954D8F-22EE-CDE2-8E89-D635580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972793"/>
            <a:ext cx="3878572" cy="232230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3B3FB5E7-17E8-8872-F379-AA30ECFE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4" y="902915"/>
            <a:ext cx="3888828" cy="242254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42F7C5A-A804-DC55-79E0-22A79C6D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568" y="4555739"/>
            <a:ext cx="3219591" cy="200770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0EBDC30E-AB10-7D3A-220F-4D2F1FE6B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68" y="4555739"/>
            <a:ext cx="3263490" cy="17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8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258E-D563-92F3-7D33-99A03BB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Rare Functions [ 10% Quantile ] [ Functions Level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E213D8-1C2B-7D24-E7CB-198A33411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86" y="1825625"/>
            <a:ext cx="10097027" cy="4351338"/>
          </a:xfrm>
        </p:spPr>
      </p:pic>
    </p:spTree>
    <p:extLst>
      <p:ext uri="{BB962C8B-B14F-4D97-AF65-F5344CB8AC3E}">
        <p14:creationId xmlns:p14="http://schemas.microsoft.com/office/powerpoint/2010/main" val="2245502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64E4-D9F2-6138-6ED3-676E49FE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Median Top 10% Rare Functions Per Individual</a:t>
            </a:r>
            <a:br>
              <a:rPr lang="en-US" dirty="0"/>
            </a:br>
            <a:r>
              <a:rPr lang="en-US" dirty="0"/>
              <a:t>[ Per Phase ]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4F5923-0259-5D1F-E886-900F60F4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42" y="1942022"/>
            <a:ext cx="9505950" cy="4106457"/>
          </a:xfrm>
        </p:spPr>
      </p:pic>
    </p:spTree>
    <p:extLst>
      <p:ext uri="{BB962C8B-B14F-4D97-AF65-F5344CB8AC3E}">
        <p14:creationId xmlns:p14="http://schemas.microsoft.com/office/powerpoint/2010/main" val="603381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F45A-027B-75A3-365D-D2E08F7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Mean/Median Rare Functions </a:t>
            </a:r>
            <a:br>
              <a:rPr lang="en-US" dirty="0"/>
            </a:br>
            <a:r>
              <a:rPr lang="en-US" dirty="0"/>
              <a:t>[ 10% Quantile ] [ Individual Level ] [ Overall Case ]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21AD8-B09E-7A47-04A7-0D9FE96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2529436"/>
            <a:ext cx="5854700" cy="3454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27242-FACE-35FB-F4AB-B30A5ABE3BC0}"/>
              </a:ext>
            </a:extLst>
          </p:cNvPr>
          <p:cNvSpPr txBox="1"/>
          <p:nvPr/>
        </p:nvSpPr>
        <p:spPr>
          <a:xfrm>
            <a:off x="2312504" y="2060020"/>
            <a:ext cx="435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CC77BDC-06F7-D62B-3B06-E7969D9F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0753"/>
            <a:ext cx="53340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E87C8-DBF1-0A19-0144-744C9008F60E}"/>
              </a:ext>
            </a:extLst>
          </p:cNvPr>
          <p:cNvSpPr txBox="1"/>
          <p:nvPr/>
        </p:nvSpPr>
        <p:spPr>
          <a:xfrm>
            <a:off x="8284343" y="199499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</a:t>
            </a:r>
          </a:p>
        </p:txBody>
      </p:sp>
    </p:spTree>
    <p:extLst>
      <p:ext uri="{BB962C8B-B14F-4D97-AF65-F5344CB8AC3E}">
        <p14:creationId xmlns:p14="http://schemas.microsoft.com/office/powerpoint/2010/main" val="2682470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B478-D5CB-53AE-8E9D-9E5FDFD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539355-38D6-7C79-92D1-016E6F89C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243" y="1619296"/>
            <a:ext cx="8750289" cy="4873579"/>
          </a:xfrm>
        </p:spPr>
      </p:pic>
    </p:spTree>
    <p:extLst>
      <p:ext uri="{BB962C8B-B14F-4D97-AF65-F5344CB8AC3E}">
        <p14:creationId xmlns:p14="http://schemas.microsoft.com/office/powerpoint/2010/main" val="191353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E898-5521-89F4-9481-26E1471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Boxplot for 10% Quantile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603FFA00-18A9-6F90-4691-472D0CA98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48" y="1690688"/>
            <a:ext cx="7097927" cy="4351338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03D51-C85E-13F0-09A4-E345F000E46D}"/>
              </a:ext>
            </a:extLst>
          </p:cNvPr>
          <p:cNvCxnSpPr/>
          <p:nvPr/>
        </p:nvCxnSpPr>
        <p:spPr>
          <a:xfrm flipV="1">
            <a:off x="7094483" y="2175641"/>
            <a:ext cx="2932386" cy="47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5AA73-219C-EE1A-14A0-5137D03FF759}"/>
              </a:ext>
            </a:extLst>
          </p:cNvPr>
          <p:cNvSpPr txBox="1"/>
          <p:nvPr/>
        </p:nvSpPr>
        <p:spPr>
          <a:xfrm>
            <a:off x="9627477" y="1806309"/>
            <a:ext cx="273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BDEBC-4C1F-D077-DA9F-0031177EA388}"/>
              </a:ext>
            </a:extLst>
          </p:cNvPr>
          <p:cNvCxnSpPr/>
          <p:nvPr/>
        </p:nvCxnSpPr>
        <p:spPr>
          <a:xfrm flipV="1">
            <a:off x="2722179" y="3866357"/>
            <a:ext cx="5160580" cy="99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5663A7-F321-670D-0A64-72F2028EA131}"/>
              </a:ext>
            </a:extLst>
          </p:cNvPr>
          <p:cNvCxnSpPr/>
          <p:nvPr/>
        </p:nvCxnSpPr>
        <p:spPr>
          <a:xfrm flipV="1">
            <a:off x="5549462" y="3941379"/>
            <a:ext cx="2259724" cy="7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A9A7C7-44E1-435E-A901-D536B8ED93C6}"/>
              </a:ext>
            </a:extLst>
          </p:cNvPr>
          <p:cNvSpPr txBox="1"/>
          <p:nvPr/>
        </p:nvSpPr>
        <p:spPr>
          <a:xfrm>
            <a:off x="7998372" y="3605048"/>
            <a:ext cx="217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235855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3D-75A0-1D0E-A171-3931261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Error Bar for 10% Quantile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B8C258-C086-E20B-FE6B-8DEDECE8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5" y="1690688"/>
            <a:ext cx="8443201" cy="4733729"/>
          </a:xfrm>
        </p:spPr>
      </p:pic>
    </p:spTree>
    <p:extLst>
      <p:ext uri="{BB962C8B-B14F-4D97-AF65-F5344CB8AC3E}">
        <p14:creationId xmlns:p14="http://schemas.microsoft.com/office/powerpoint/2010/main" val="3053273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Boxplot for 10% Quantile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5BD9A52-DDD8-BD57-9F43-65F9C461D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50" y="1520046"/>
            <a:ext cx="8561665" cy="49728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1C5E8-BD5B-F269-947D-8295A372CE27}"/>
              </a:ext>
            </a:extLst>
          </p:cNvPr>
          <p:cNvSpPr txBox="1"/>
          <p:nvPr/>
        </p:nvSpPr>
        <p:spPr>
          <a:xfrm>
            <a:off x="9236915" y="1690688"/>
            <a:ext cx="2116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outliers in this plot are ”extreme” outliers. </a:t>
            </a:r>
          </a:p>
        </p:txBody>
      </p:sp>
    </p:spTree>
    <p:extLst>
      <p:ext uri="{BB962C8B-B14F-4D97-AF65-F5344CB8AC3E}">
        <p14:creationId xmlns:p14="http://schemas.microsoft.com/office/powerpoint/2010/main" val="3271420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Error Bar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EB5E05-4F26-3A59-7A3B-F9F06564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73" y="1483530"/>
            <a:ext cx="8561598" cy="5009345"/>
          </a:xfrm>
        </p:spPr>
      </p:pic>
    </p:spTree>
    <p:extLst>
      <p:ext uri="{BB962C8B-B14F-4D97-AF65-F5344CB8AC3E}">
        <p14:creationId xmlns:p14="http://schemas.microsoft.com/office/powerpoint/2010/main" val="74784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CB4-3E76-7AB6-F222-0D93826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BF09-2F6A-38A4-26DE-EB850D5B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Full transparency has the highest innovation performance compared to all 3 of the other treatment groups</a:t>
            </a:r>
          </a:p>
          <a:p>
            <a:r>
              <a:rPr lang="en-MY" dirty="0"/>
              <a:t>Full transparency has the highest effort compared to all 3 of the other treatment groups</a:t>
            </a:r>
          </a:p>
          <a:p>
            <a:r>
              <a:rPr lang="en-MY" dirty="0"/>
              <a:t>Full transparency has a higher total score of the apps being clicked across all phases compared to solution transparency</a:t>
            </a:r>
          </a:p>
          <a:p>
            <a:r>
              <a:rPr lang="en-MY" dirty="0"/>
              <a:t>Full transparency has a higher number of clicks assigned to an app compared to solution transparency</a:t>
            </a:r>
          </a:p>
          <a:p>
            <a:r>
              <a:rPr lang="en-MY" dirty="0"/>
              <a:t>Full transparency has a higher number of clicks done by a person compared to solution transparency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Boxplot for 10% Quantile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E004-7A18-34F8-D2BE-65278090B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22" y="1928581"/>
            <a:ext cx="7818941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B0DB0-D414-012E-3276-A0BCD02111D2}"/>
              </a:ext>
            </a:extLst>
          </p:cNvPr>
          <p:cNvCxnSpPr/>
          <p:nvPr/>
        </p:nvCxnSpPr>
        <p:spPr>
          <a:xfrm flipV="1">
            <a:off x="4107766" y="1858735"/>
            <a:ext cx="4965896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95BE0-A00E-F688-8F1C-2E3F351464CE}"/>
              </a:ext>
            </a:extLst>
          </p:cNvPr>
          <p:cNvCxnSpPr/>
          <p:nvPr/>
        </p:nvCxnSpPr>
        <p:spPr>
          <a:xfrm flipV="1">
            <a:off x="2596055" y="2102069"/>
            <a:ext cx="6369269" cy="31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70863-DFBE-5C1E-F0EF-3E19224A03BB}"/>
              </a:ext>
            </a:extLst>
          </p:cNvPr>
          <p:cNvCxnSpPr/>
          <p:nvPr/>
        </p:nvCxnSpPr>
        <p:spPr>
          <a:xfrm flipV="1">
            <a:off x="5780689" y="2217683"/>
            <a:ext cx="3292973" cy="240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EB0B6-D42D-2E48-214D-C1D40685EA85}"/>
              </a:ext>
            </a:extLst>
          </p:cNvPr>
          <p:cNvCxnSpPr/>
          <p:nvPr/>
        </p:nvCxnSpPr>
        <p:spPr>
          <a:xfrm>
            <a:off x="6926317" y="5213131"/>
            <a:ext cx="1807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F22B8-6F43-DD09-CCFE-116DFD67373B}"/>
              </a:ext>
            </a:extLst>
          </p:cNvPr>
          <p:cNvSpPr txBox="1"/>
          <p:nvPr/>
        </p:nvSpPr>
        <p:spPr>
          <a:xfrm>
            <a:off x="9073662" y="1690688"/>
            <a:ext cx="218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</a:t>
            </a:r>
          </a:p>
          <a:p>
            <a:r>
              <a:rPr lang="en-US" dirty="0"/>
              <a:t>Outliers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DD9DB-8E13-86FE-1E6C-07F32EB9B5E1}"/>
              </a:ext>
            </a:extLst>
          </p:cNvPr>
          <p:cNvSpPr txBox="1"/>
          <p:nvPr/>
        </p:nvSpPr>
        <p:spPr>
          <a:xfrm>
            <a:off x="8734097" y="5034530"/>
            <a:ext cx="181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2047291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F9C8F8B-3AFA-86D7-1334-A669A2F1C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43" y="1825625"/>
            <a:ext cx="7753445" cy="4351338"/>
          </a:xfrm>
        </p:spPr>
      </p:pic>
    </p:spTree>
    <p:extLst>
      <p:ext uri="{BB962C8B-B14F-4D97-AF65-F5344CB8AC3E}">
        <p14:creationId xmlns:p14="http://schemas.microsoft.com/office/powerpoint/2010/main" val="1005089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919FAFA3-1E2D-369D-9928-A17D4F4F5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90" y="1930683"/>
            <a:ext cx="784572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365926-D24A-0814-45A5-648F896BB889}"/>
              </a:ext>
            </a:extLst>
          </p:cNvPr>
          <p:cNvCxnSpPr/>
          <p:nvPr/>
        </p:nvCxnSpPr>
        <p:spPr>
          <a:xfrm flipV="1">
            <a:off x="3770142" y="1420837"/>
            <a:ext cx="4276578" cy="22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D349AF-A7A4-F552-DA55-2B7EED27F24A}"/>
              </a:ext>
            </a:extLst>
          </p:cNvPr>
          <p:cNvCxnSpPr/>
          <p:nvPr/>
        </p:nvCxnSpPr>
        <p:spPr>
          <a:xfrm flipV="1">
            <a:off x="4157430" y="1261241"/>
            <a:ext cx="4574375" cy="345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B83ADD-AD15-5CC5-B86D-E401BB9ECC21}"/>
              </a:ext>
            </a:extLst>
          </p:cNvPr>
          <p:cNvCxnSpPr/>
          <p:nvPr/>
        </p:nvCxnSpPr>
        <p:spPr>
          <a:xfrm flipV="1">
            <a:off x="6989379" y="1420837"/>
            <a:ext cx="1187669" cy="7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ADCEDC-AB64-B42F-FCFF-8605D16342C8}"/>
              </a:ext>
            </a:extLst>
          </p:cNvPr>
          <p:cNvCxnSpPr/>
          <p:nvPr/>
        </p:nvCxnSpPr>
        <p:spPr>
          <a:xfrm flipV="1">
            <a:off x="6999890" y="1502979"/>
            <a:ext cx="1502979" cy="2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C8D401-7F9A-2237-FBF2-C9D9AB659498}"/>
              </a:ext>
            </a:extLst>
          </p:cNvPr>
          <p:cNvCxnSpPr/>
          <p:nvPr/>
        </p:nvCxnSpPr>
        <p:spPr>
          <a:xfrm flipV="1">
            <a:off x="7157545" y="1690688"/>
            <a:ext cx="1472625" cy="276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F958-A6AC-E194-7C76-BFF21E94275F}"/>
              </a:ext>
            </a:extLst>
          </p:cNvPr>
          <p:cNvSpPr txBox="1"/>
          <p:nvPr/>
        </p:nvSpPr>
        <p:spPr>
          <a:xfrm>
            <a:off x="8630170" y="1271751"/>
            <a:ext cx="212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6FC35-FB16-FC1A-60DB-7BD4177B96FD}"/>
              </a:ext>
            </a:extLst>
          </p:cNvPr>
          <p:cNvCxnSpPr/>
          <p:nvPr/>
        </p:nvCxnSpPr>
        <p:spPr>
          <a:xfrm flipV="1">
            <a:off x="5738648" y="4855779"/>
            <a:ext cx="3226676" cy="38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AA5EF-3B61-82D3-C7C4-263FF38C382A}"/>
              </a:ext>
            </a:extLst>
          </p:cNvPr>
          <p:cNvCxnSpPr/>
          <p:nvPr/>
        </p:nvCxnSpPr>
        <p:spPr>
          <a:xfrm>
            <a:off x="2900855" y="5817477"/>
            <a:ext cx="606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F7E7A-0B74-9BB1-C12B-4C0367537DE4}"/>
              </a:ext>
            </a:extLst>
          </p:cNvPr>
          <p:cNvSpPr txBox="1"/>
          <p:nvPr/>
        </p:nvSpPr>
        <p:spPr>
          <a:xfrm>
            <a:off x="8630170" y="5139559"/>
            <a:ext cx="24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outliers</a:t>
            </a:r>
          </a:p>
        </p:txBody>
      </p:sp>
    </p:spTree>
    <p:extLst>
      <p:ext uri="{BB962C8B-B14F-4D97-AF65-F5344CB8AC3E}">
        <p14:creationId xmlns:p14="http://schemas.microsoft.com/office/powerpoint/2010/main" val="1613205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Boxplot for 10% Quantile 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3C60FD-AB8A-2F36-702A-389BB8717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690688"/>
            <a:ext cx="8106194" cy="4809861"/>
          </a:xfrm>
        </p:spPr>
      </p:pic>
    </p:spTree>
    <p:extLst>
      <p:ext uri="{BB962C8B-B14F-4D97-AF65-F5344CB8AC3E}">
        <p14:creationId xmlns:p14="http://schemas.microsoft.com/office/powerpoint/2010/main" val="3698424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20CD-E939-070A-F58E-496FE7A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Error Bar for 10% Quantile </a:t>
            </a:r>
          </a:p>
        </p:txBody>
      </p:sp>
      <p:pic>
        <p:nvPicPr>
          <p:cNvPr id="5" name="Content Placeholder 4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5BB66080-64ED-0C51-D50B-23436F7E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52" y="1515358"/>
            <a:ext cx="8498896" cy="4977517"/>
          </a:xfrm>
        </p:spPr>
      </p:pic>
    </p:spTree>
    <p:extLst>
      <p:ext uri="{BB962C8B-B14F-4D97-AF65-F5344CB8AC3E}">
        <p14:creationId xmlns:p14="http://schemas.microsoft.com/office/powerpoint/2010/main" val="1151363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376747"/>
              </p:ext>
            </p:extLst>
          </p:nvPr>
        </p:nvGraphicFramePr>
        <p:xfrm>
          <a:off x="838200" y="1941239"/>
          <a:ext cx="105156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89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altLang="zh-CN" dirty="0"/>
              <a:t>2</a:t>
            </a:r>
            <a:r>
              <a:rPr lang="en-US" dirty="0"/>
              <a:t>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727022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81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92584"/>
              </p:ext>
            </p:extLst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3000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  <a:p>
                      <a:r>
                        <a:rPr lang="en-US" dirty="0"/>
                        <a:t>700 &lt; X 800  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4,000 &lt; X &lt; 5,000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80,000 &lt; X &lt; 90,000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7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90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1434-C08D-F35F-CB09-C2AC5795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Outliers [ Variety Unique Functions ] [ Repetition Removed ] [ Individual ]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A71C7C-CB0E-F4A1-A97A-A850C3444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239"/>
          <a:ext cx="1051560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999739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61597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9903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87953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Bogota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8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&lt; X &lt; 200    Count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 &lt; X &lt; 200    Count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1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&lt; X &lt; 8000    </a:t>
                      </a:r>
                    </a:p>
                    <a:p>
                      <a:r>
                        <a:rPr lang="en-US" altLang="zh-CN" dirty="0"/>
                        <a:t>Count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&lt; X &lt; 300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 &lt; X &lt; 500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 &lt; X &lt; 400    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&lt; X &lt; 600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&lt; X &lt; 2000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&lt; X &lt; 3,000   </a:t>
                      </a:r>
                    </a:p>
                    <a:p>
                      <a:r>
                        <a:rPr lang="en-US" dirty="0"/>
                        <a:t>Count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 &lt; X &lt; 3000</a:t>
                      </a:r>
                    </a:p>
                    <a:p>
                      <a:r>
                        <a:rPr lang="en-US" dirty="0"/>
                        <a:t>Count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 &lt; X &lt; 4,000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43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 &lt; X &lt; 30,000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 &lt; X &lt; 40,000   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6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70,000 &lt; X &lt; 80,000</a:t>
                      </a:r>
                    </a:p>
                    <a:p>
                      <a:r>
                        <a:rPr lang="en-US" dirty="0"/>
                        <a:t>Count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69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BB1-FA27-6DF2-43F1-E64E3029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363872"/>
            <a:ext cx="9685283" cy="1415749"/>
          </a:xfrm>
        </p:spPr>
        <p:txBody>
          <a:bodyPr/>
          <a:lstStyle/>
          <a:p>
            <a:r>
              <a:rPr lang="en-US" dirty="0"/>
              <a:t>Line Plot of scores in 4 dimensions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ECCE80-B8B6-12E7-FAE9-0827E4749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097325"/>
              </p:ext>
            </p:extLst>
          </p:nvPr>
        </p:nvGraphicFramePr>
        <p:xfrm>
          <a:off x="136634" y="1355835"/>
          <a:ext cx="11592912" cy="523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6456">
                  <a:extLst>
                    <a:ext uri="{9D8B030D-6E8A-4147-A177-3AD203B41FA5}">
                      <a16:colId xmlns:a16="http://schemas.microsoft.com/office/drawing/2014/main" val="3561445067"/>
                    </a:ext>
                  </a:extLst>
                </a:gridCol>
                <a:gridCol w="5796456">
                  <a:extLst>
                    <a:ext uri="{9D8B030D-6E8A-4147-A177-3AD203B41FA5}">
                      <a16:colId xmlns:a16="http://schemas.microsoft.com/office/drawing/2014/main" val="3595876616"/>
                    </a:ext>
                  </a:extLst>
                </a:gridCol>
              </a:tblGrid>
              <a:tr h="295340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70475"/>
                  </a:ext>
                </a:extLst>
              </a:tr>
              <a:tr h="22839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6941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8E1B10-40B3-FF8D-91DC-44010C02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90965"/>
            <a:ext cx="5388521" cy="241595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09EF04-15C3-1D04-22C3-0F357A167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965"/>
            <a:ext cx="5466754" cy="231603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E5A5F08-5207-3FF7-D4FD-99268AF5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4" y="4442048"/>
            <a:ext cx="4576379" cy="2064786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EE32C00-7140-C594-7E9B-F672B5769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42134"/>
            <a:ext cx="5139559" cy="2151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D3454-1A2D-E699-33D9-A032611EBA64}"/>
              </a:ext>
            </a:extLst>
          </p:cNvPr>
          <p:cNvSpPr txBox="1"/>
          <p:nvPr/>
        </p:nvSpPr>
        <p:spPr>
          <a:xfrm>
            <a:off x="338958" y="40706"/>
            <a:ext cx="115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5% )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A556FF52-2D7E-C215-0B8C-E350F863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43" y="1911137"/>
            <a:ext cx="10087769" cy="4228406"/>
          </a:xfrm>
        </p:spPr>
      </p:pic>
    </p:spTree>
    <p:extLst>
      <p:ext uri="{BB962C8B-B14F-4D97-AF65-F5344CB8AC3E}">
        <p14:creationId xmlns:p14="http://schemas.microsoft.com/office/powerpoint/2010/main" val="3562526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Least Common Functions</a:t>
            </a:r>
            <a:br>
              <a:rPr lang="en-US" dirty="0"/>
            </a:br>
            <a:r>
              <a:rPr lang="en-US" dirty="0"/>
              <a:t>( Top 10% )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CC71C51D-FD45-BF6B-C542-376D215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66" y="1907177"/>
            <a:ext cx="10965926" cy="4167052"/>
          </a:xfrm>
        </p:spPr>
      </p:pic>
    </p:spTree>
    <p:extLst>
      <p:ext uri="{BB962C8B-B14F-4D97-AF65-F5344CB8AC3E}">
        <p14:creationId xmlns:p14="http://schemas.microsoft.com/office/powerpoint/2010/main" val="1455632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15%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7DE4AD8-30B4-9563-3996-0415E228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36" y="1690688"/>
            <a:ext cx="10857727" cy="4361651"/>
          </a:xfrm>
        </p:spPr>
      </p:pic>
    </p:spTree>
    <p:extLst>
      <p:ext uri="{BB962C8B-B14F-4D97-AF65-F5344CB8AC3E}">
        <p14:creationId xmlns:p14="http://schemas.microsoft.com/office/powerpoint/2010/main" val="3267516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259A-DF89-9784-4363-4D05B0BC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Unique Functions</a:t>
            </a:r>
            <a:br>
              <a:rPr lang="en-US" dirty="0"/>
            </a:br>
            <a:r>
              <a:rPr lang="en-US" dirty="0"/>
              <a:t>( Top 20% )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1F74161-B3F8-C00D-3155-FFA392D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1822262"/>
            <a:ext cx="10659291" cy="4450449"/>
          </a:xfrm>
        </p:spPr>
      </p:pic>
    </p:spTree>
    <p:extLst>
      <p:ext uri="{BB962C8B-B14F-4D97-AF65-F5344CB8AC3E}">
        <p14:creationId xmlns:p14="http://schemas.microsoft.com/office/powerpoint/2010/main" val="1548436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Exploration for Each Individual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C5E728E0-1DAC-D3FC-926E-0BD44BA7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54"/>
            <a:ext cx="10408920" cy="4090720"/>
          </a:xfrm>
        </p:spPr>
      </p:pic>
    </p:spTree>
    <p:extLst>
      <p:ext uri="{BB962C8B-B14F-4D97-AF65-F5344CB8AC3E}">
        <p14:creationId xmlns:p14="http://schemas.microsoft.com/office/powerpoint/2010/main" val="2828748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4241-A76F-3B43-9633-A82D2A52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33" y="365125"/>
            <a:ext cx="10515600" cy="1325563"/>
          </a:xfrm>
        </p:spPr>
        <p:txBody>
          <a:bodyPr/>
          <a:lstStyle/>
          <a:p>
            <a:r>
              <a:rPr lang="en-US" dirty="0"/>
              <a:t>Median of Exploration for Each Individual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16B55-327B-416E-73E5-EFD39DBB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33" y="1690688"/>
            <a:ext cx="10284861" cy="4514170"/>
          </a:xfrm>
        </p:spPr>
      </p:pic>
    </p:spTree>
    <p:extLst>
      <p:ext uri="{BB962C8B-B14F-4D97-AF65-F5344CB8AC3E}">
        <p14:creationId xmlns:p14="http://schemas.microsoft.com/office/powerpoint/2010/main" val="3793352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Full Transparency ]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3CF91A8-18BA-080F-175B-99CCE60A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674" y="1825625"/>
            <a:ext cx="7198651" cy="4351338"/>
          </a:xfrm>
        </p:spPr>
      </p:pic>
    </p:spTree>
    <p:extLst>
      <p:ext uri="{BB962C8B-B14F-4D97-AF65-F5344CB8AC3E}">
        <p14:creationId xmlns:p14="http://schemas.microsoft.com/office/powerpoint/2010/main" val="3316039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Solution Transparency ] </a:t>
            </a:r>
          </a:p>
        </p:txBody>
      </p:sp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AC14F5B0-9B37-BDA5-93C8-3849826F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705" y="1825625"/>
            <a:ext cx="6916589" cy="4351338"/>
          </a:xfrm>
        </p:spPr>
      </p:pic>
    </p:spTree>
    <p:extLst>
      <p:ext uri="{BB962C8B-B14F-4D97-AF65-F5344CB8AC3E}">
        <p14:creationId xmlns:p14="http://schemas.microsoft.com/office/powerpoint/2010/main" val="675086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ED99-1022-7CD6-A257-E6D2AB2F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Performance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609735C-4003-6289-7196-363ACC83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458" y="1825625"/>
            <a:ext cx="7029084" cy="4351338"/>
          </a:xfrm>
        </p:spPr>
      </p:pic>
    </p:spTree>
    <p:extLst>
      <p:ext uri="{BB962C8B-B14F-4D97-AF65-F5344CB8AC3E}">
        <p14:creationId xmlns:p14="http://schemas.microsoft.com/office/powerpoint/2010/main" val="3913167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5820-8002-4EE0-D324-06B70D1D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 for Exploration Metric [ No Transparency ]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EC4FF7-2262-C6F3-596C-52471523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308" y="1825625"/>
            <a:ext cx="7285383" cy="4351338"/>
          </a:xfrm>
        </p:spPr>
      </p:pic>
    </p:spTree>
    <p:extLst>
      <p:ext uri="{BB962C8B-B14F-4D97-AF65-F5344CB8AC3E}">
        <p14:creationId xmlns:p14="http://schemas.microsoft.com/office/powerpoint/2010/main" val="201640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" y="670839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860257"/>
              </p:ext>
            </p:extLst>
          </p:nvPr>
        </p:nvGraphicFramePr>
        <p:xfrm>
          <a:off x="386676" y="1701094"/>
          <a:ext cx="11418648" cy="5337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5030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190344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E70C54-6F09-3A8F-A894-D24A01CD9346}"/>
              </a:ext>
            </a:extLst>
          </p:cNvPr>
          <p:cNvSpPr txBox="1"/>
          <p:nvPr/>
        </p:nvSpPr>
        <p:spPr>
          <a:xfrm>
            <a:off x="262758" y="80501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to Notebook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</a:t>
            </a:r>
            <a:r>
              <a:rPr lang="en-US" dirty="0" err="1"/>
              <a:t>BoxPlots-LineCharts-BarCharts</a:t>
            </a:r>
            <a:r>
              <a:rPr lang="en-US" dirty="0"/>
              <a:t>(Scores%2CLOC%2CD3%2CSurvey).</a:t>
            </a:r>
            <a:r>
              <a:rPr lang="en-US" dirty="0" err="1"/>
              <a:t>ipynb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019B00-4BE3-8D82-DE8B-D23E1A2A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9" y="1871436"/>
            <a:ext cx="5356789" cy="22881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CCD490-1DB9-0F14-E790-588DBC1F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05" y="1871436"/>
            <a:ext cx="5577119" cy="207242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853B90B-3FB3-C14C-231F-30AB38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64" y="4455852"/>
            <a:ext cx="5483553" cy="2277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73B8601-BD67-50D8-D163-74B97B1D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05" y="4447081"/>
            <a:ext cx="5127662" cy="20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5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302-1783-BD1F-DF91-EF0B7602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 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0670006-ACCF-0CCF-B72B-FDCD5E79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1864"/>
            <a:ext cx="10731332" cy="4383000"/>
          </a:xfrm>
        </p:spPr>
      </p:pic>
    </p:spTree>
    <p:extLst>
      <p:ext uri="{BB962C8B-B14F-4D97-AF65-F5344CB8AC3E}">
        <p14:creationId xmlns:p14="http://schemas.microsoft.com/office/powerpoint/2010/main" val="5935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F5C-C0B5-9954-0E4D-80EEF50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of </a:t>
            </a:r>
            <a:r>
              <a:rPr lang="en-MY" dirty="0"/>
              <a:t>the highest similarity score</a:t>
            </a:r>
            <a:br>
              <a:rPr lang="en-MY" dirty="0"/>
            </a:br>
            <a:r>
              <a:rPr lang="en-MY" dirty="0"/>
              <a:t>to the other person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FAF7EC5-E2F8-BADC-5D7F-4C620C9D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19" y="1880625"/>
            <a:ext cx="10641253" cy="4206666"/>
          </a:xfrm>
        </p:spPr>
      </p:pic>
    </p:spTree>
    <p:extLst>
      <p:ext uri="{BB962C8B-B14F-4D97-AF65-F5344CB8AC3E}">
        <p14:creationId xmlns:p14="http://schemas.microsoft.com/office/powerpoint/2010/main" val="1635166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5A4-83FE-1143-E6DA-04B37E76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BE5CD22-6BDA-C9F6-A70F-C64566B0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6" y="1702737"/>
            <a:ext cx="10943905" cy="4371491"/>
          </a:xfrm>
        </p:spPr>
      </p:pic>
    </p:spTree>
    <p:extLst>
      <p:ext uri="{BB962C8B-B14F-4D97-AF65-F5344CB8AC3E}">
        <p14:creationId xmlns:p14="http://schemas.microsoft.com/office/powerpoint/2010/main" val="3086508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4A5C-4101-7C9F-07B3-0D324887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8D0B0D2-5487-8E4E-39C9-947E9A8C4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457" y="1749497"/>
            <a:ext cx="10515117" cy="4403109"/>
          </a:xfrm>
        </p:spPr>
      </p:pic>
    </p:spTree>
    <p:extLst>
      <p:ext uri="{BB962C8B-B14F-4D97-AF65-F5344CB8AC3E}">
        <p14:creationId xmlns:p14="http://schemas.microsoft.com/office/powerpoint/2010/main" val="1214641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9600-A7D8-B71A-E39B-2764D3E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Highest Similarity in </a:t>
            </a:r>
            <a:br>
              <a:rPr lang="en-US" dirty="0"/>
            </a:br>
            <a:r>
              <a:rPr lang="en-US" dirty="0"/>
              <a:t>Global Functions Context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0C9FEE8-BD25-5002-161B-0A7A4EAA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91" y="1881051"/>
            <a:ext cx="10543697" cy="4384653"/>
          </a:xfrm>
        </p:spPr>
      </p:pic>
    </p:spTree>
    <p:extLst>
      <p:ext uri="{BB962C8B-B14F-4D97-AF65-F5344CB8AC3E}">
        <p14:creationId xmlns:p14="http://schemas.microsoft.com/office/powerpoint/2010/main" val="644993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21C3ABFA-FBC7-0F8B-8499-D1E743143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234" y="1907103"/>
            <a:ext cx="8901793" cy="4585772"/>
          </a:xfrm>
        </p:spPr>
      </p:pic>
    </p:spTree>
    <p:extLst>
      <p:ext uri="{BB962C8B-B14F-4D97-AF65-F5344CB8AC3E}">
        <p14:creationId xmlns:p14="http://schemas.microsoft.com/office/powerpoint/2010/main" val="1218751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274A-CF19-DD3C-FBBC-14E76CEE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11" name="Content Placeholder 10" descr="Chart, bubble chart&#10;&#10;Description automatically generated">
            <a:extLst>
              <a:ext uri="{FF2B5EF4-FFF2-40B4-BE49-F238E27FC236}">
                <a16:creationId xmlns:a16="http://schemas.microsoft.com/office/drawing/2014/main" id="{4262C32A-595F-D69E-D1AF-658B986F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6" y="1867560"/>
            <a:ext cx="9995263" cy="4625315"/>
          </a:xfrm>
        </p:spPr>
      </p:pic>
    </p:spTree>
    <p:extLst>
      <p:ext uri="{BB962C8B-B14F-4D97-AF65-F5344CB8AC3E}">
        <p14:creationId xmlns:p14="http://schemas.microsoft.com/office/powerpoint/2010/main" val="3457982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185E-10EB-5C5D-6FDE-7CE2A03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Overlap of No Transparency Case </a:t>
            </a:r>
            <a:br>
              <a:rPr lang="en-US" dirty="0"/>
            </a:br>
            <a:r>
              <a:rPr lang="en-US" dirty="0"/>
              <a:t>with All Others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46A35BE3-B270-D207-3F64-66CE4923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96" y="1707338"/>
            <a:ext cx="10136777" cy="4785537"/>
          </a:xfrm>
        </p:spPr>
      </p:pic>
    </p:spTree>
    <p:extLst>
      <p:ext uri="{BB962C8B-B14F-4D97-AF65-F5344CB8AC3E}">
        <p14:creationId xmlns:p14="http://schemas.microsoft.com/office/powerpoint/2010/main" val="396957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2C78-1EDB-BBF9-58FD-B3A55E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6" y="-191310"/>
            <a:ext cx="11554854" cy="1200597"/>
          </a:xfrm>
        </p:spPr>
        <p:txBody>
          <a:bodyPr>
            <a:normAutofit/>
          </a:bodyPr>
          <a:lstStyle/>
          <a:p>
            <a:r>
              <a:rPr lang="en-US" dirty="0"/>
              <a:t>Median Lines added/deleted/effort/files change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E1DD6D-A289-AB43-084B-5713D9A72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98574"/>
              </p:ext>
            </p:extLst>
          </p:nvPr>
        </p:nvGraphicFramePr>
        <p:xfrm>
          <a:off x="386676" y="822961"/>
          <a:ext cx="11418648" cy="5914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9324">
                  <a:extLst>
                    <a:ext uri="{9D8B030D-6E8A-4147-A177-3AD203B41FA5}">
                      <a16:colId xmlns:a16="http://schemas.microsoft.com/office/drawing/2014/main" val="3642302925"/>
                    </a:ext>
                  </a:extLst>
                </a:gridCol>
                <a:gridCol w="5709324">
                  <a:extLst>
                    <a:ext uri="{9D8B030D-6E8A-4147-A177-3AD203B41FA5}">
                      <a16:colId xmlns:a16="http://schemas.microsoft.com/office/drawing/2014/main" val="4192624233"/>
                    </a:ext>
                  </a:extLst>
                </a:gridCol>
              </a:tblGrid>
              <a:tr h="29523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69827"/>
                  </a:ext>
                </a:extLst>
              </a:tr>
              <a:tr h="29623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88146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63B3BF-3669-0A52-E659-90AB5DA2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9" y="1009287"/>
            <a:ext cx="4899588" cy="2648481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B83DC-7E6A-EE61-5036-3825B85C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6" y="4089251"/>
            <a:ext cx="4191840" cy="249443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CB15251-B397-3CFA-3D16-6E43162E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2" y="912716"/>
            <a:ext cx="4424810" cy="2841621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9FD0B10-2270-DFC9-D5A4-3B4CB147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38" y="3952163"/>
            <a:ext cx="4273575" cy="2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616-FDF0-0DE9-C600-CCE2183F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515006"/>
            <a:ext cx="11556123" cy="1428847"/>
          </a:xfrm>
        </p:spPr>
        <p:txBody>
          <a:bodyPr>
            <a:normAutofit/>
          </a:bodyPr>
          <a:lstStyle/>
          <a:p>
            <a:r>
              <a:rPr lang="en-US" dirty="0"/>
              <a:t>Timeline plot of scores of projects clicked on in phase 1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0926EA-5A38-575D-25F8-BAB6DB086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570468"/>
              </p:ext>
            </p:extLst>
          </p:nvPr>
        </p:nvGraphicFramePr>
        <p:xfrm>
          <a:off x="168166" y="1858141"/>
          <a:ext cx="11729544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4772">
                  <a:extLst>
                    <a:ext uri="{9D8B030D-6E8A-4147-A177-3AD203B41FA5}">
                      <a16:colId xmlns:a16="http://schemas.microsoft.com/office/drawing/2014/main" val="1409400414"/>
                    </a:ext>
                  </a:extLst>
                </a:gridCol>
                <a:gridCol w="5864772">
                  <a:extLst>
                    <a:ext uri="{9D8B030D-6E8A-4147-A177-3AD203B41FA5}">
                      <a16:colId xmlns:a16="http://schemas.microsoft.com/office/drawing/2014/main" val="4204272107"/>
                    </a:ext>
                  </a:extLst>
                </a:gridCol>
              </a:tblGrid>
              <a:tr h="195405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4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850652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177DBA-2ADE-A357-ABD3-470A0CFB4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2648607"/>
            <a:ext cx="5577878" cy="327397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DCA3BDC-247A-6BBE-4A85-62CD8A68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8607"/>
            <a:ext cx="5577878" cy="25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AB546-D0DE-730B-7221-A1463DC96877}"/>
              </a:ext>
            </a:extLst>
          </p:cNvPr>
          <p:cNvSpPr txBox="1"/>
          <p:nvPr/>
        </p:nvSpPr>
        <p:spPr>
          <a:xfrm>
            <a:off x="168166" y="0"/>
            <a:ext cx="1150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2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40471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BB4C7B-EC15-B143-3CF6-CE8FE4979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2766847"/>
            <a:ext cx="5801711" cy="250045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0B13F75-1ED6-D017-6BC9-8C07D68E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9324"/>
            <a:ext cx="5790801" cy="2397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03BF-EA06-5730-D65E-431A3E2B5449}"/>
              </a:ext>
            </a:extLst>
          </p:cNvPr>
          <p:cNvSpPr txBox="1"/>
          <p:nvPr/>
        </p:nvSpPr>
        <p:spPr>
          <a:xfrm>
            <a:off x="168165" y="-3957"/>
            <a:ext cx="1083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F301-3354-B703-ECA5-5D7A39C1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plot of scores of projects clicked on in phase 3 ( same scale 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8419C5-DE08-484E-7862-96172DF890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74219"/>
              </p:ext>
            </p:extLst>
          </p:nvPr>
        </p:nvGraphicFramePr>
        <p:xfrm>
          <a:off x="168165" y="2120900"/>
          <a:ext cx="11761076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0538">
                  <a:extLst>
                    <a:ext uri="{9D8B030D-6E8A-4147-A177-3AD203B41FA5}">
                      <a16:colId xmlns:a16="http://schemas.microsoft.com/office/drawing/2014/main" val="3730673937"/>
                    </a:ext>
                  </a:extLst>
                </a:gridCol>
                <a:gridCol w="5880538">
                  <a:extLst>
                    <a:ext uri="{9D8B030D-6E8A-4147-A177-3AD203B41FA5}">
                      <a16:colId xmlns:a16="http://schemas.microsoft.com/office/drawing/2014/main" val="839094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Bogota 2 ( Solution Transparency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Bogota 3 ( Full Transparency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3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8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66215E-EFA4-7170-5A52-9FC71C7048BB}"/>
              </a:ext>
            </a:extLst>
          </p:cNvPr>
          <p:cNvSpPr txBox="1"/>
          <p:nvPr/>
        </p:nvSpPr>
        <p:spPr>
          <a:xfrm>
            <a:off x="168164" y="-3957"/>
            <a:ext cx="8723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Link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ironhacks</a:t>
            </a:r>
            <a:r>
              <a:rPr lang="en-US" dirty="0"/>
              <a:t>/analysis-2017/blob/main/spring-2017/script/analysis/Clicks-Analysis(Graphs%2CDescriptive-Analysis).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DBDE844-3DBD-C02F-E940-FF931649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29910"/>
            <a:ext cx="5896303" cy="251752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B8E86DF-6D0C-0BCD-654C-7220392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836283"/>
            <a:ext cx="5796456" cy="2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Words>1934</Words>
  <Application>Microsoft Macintosh PowerPoint</Application>
  <PresentationFormat>Widescreen</PresentationFormat>
  <Paragraphs>403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Spring 2017 data analysis</vt:lpstr>
      <vt:lpstr>Research Question</vt:lpstr>
      <vt:lpstr>Hypotheses</vt:lpstr>
      <vt:lpstr>Line Plot of scores in 4 dimensions</vt:lpstr>
      <vt:lpstr>Lines added/deleted/effort/files change</vt:lpstr>
      <vt:lpstr>Median Lines added/deleted/effort/files change</vt:lpstr>
      <vt:lpstr>Timeline plot of scores of projects clicked on in phase 1 ( same scale )</vt:lpstr>
      <vt:lpstr>Timeline plot of scores of projects clicked on in phase 2 ( same scale )</vt:lpstr>
      <vt:lpstr>Timeline plot of scores of projects clicked on in phase 3 ( same scale )</vt:lpstr>
      <vt:lpstr>Timeline plot of scores of projects clicked on in phase 4 ( same scale )</vt:lpstr>
      <vt:lpstr>Total Score of the Apps Being Clicked Across All Phases ( Descriptive Analysis )</vt:lpstr>
      <vt:lpstr>Total Score of the Apps Being Clicked Across All Phases ( box plots )</vt:lpstr>
      <vt:lpstr>  The number of clicks assigned to an app  </vt:lpstr>
      <vt:lpstr>  The number of clicks done by a person   </vt:lpstr>
      <vt:lpstr>  The number of unique apps explored  </vt:lpstr>
      <vt:lpstr>Total Count of Functions for Each Group</vt:lpstr>
      <vt:lpstr>Total Unique Functions for Each Group</vt:lpstr>
      <vt:lpstr>Median Count of Template Functions Per Individual</vt:lpstr>
      <vt:lpstr>Mean Count of Template Functions Per Individual</vt:lpstr>
      <vt:lpstr>Median Unique Functions Per Individual  [ Variety ] [ Repetition Removed ]</vt:lpstr>
      <vt:lpstr>Log Transformed Plot for Unique Functions</vt:lpstr>
      <vt:lpstr>Median Rare Functions [ 10% Quantile ] [ Functions Level ] </vt:lpstr>
      <vt:lpstr>Median Top 10% Rare Functions Per Individual [ Per Phase ] </vt:lpstr>
      <vt:lpstr>Mean/Median Rare Functions  [ 10% Quantile ] [ Individual Level ] [ Overall Case ] </vt:lpstr>
      <vt:lpstr>Phase 1 Error Bar for 10% Quantile </vt:lpstr>
      <vt:lpstr>Phase 1 Boxplot for 10% Quantile</vt:lpstr>
      <vt:lpstr>Phase 2 Error Bar for 10% Quantile</vt:lpstr>
      <vt:lpstr>Phase 2 Boxplot for 10% Quantile </vt:lpstr>
      <vt:lpstr>Phase 3 Error Bar for 10% Quantile </vt:lpstr>
      <vt:lpstr>Phase 3 Boxplot for 10% Quantile </vt:lpstr>
      <vt:lpstr>Phase 4 Boxplot for 10% Quantile </vt:lpstr>
      <vt:lpstr>Phase 4 Error Bar for 10% Quantile </vt:lpstr>
      <vt:lpstr>Phase 5 Boxplot for 10% Quantile </vt:lpstr>
      <vt:lpstr>Phase 5 Error Bar for 10% Quantile </vt:lpstr>
      <vt:lpstr>Phase 1 Outliers [ Variety Unique Functions ] [ Repetition Removed ] [ Individual ] </vt:lpstr>
      <vt:lpstr>Phase 2 Outliers [ Variety Unique Functions ] [ Repetition Removed ] [ Individual ] </vt:lpstr>
      <vt:lpstr>Phase 3 Outliers [ Variety Unique Functions ] [ Repetition Removed ] [ Individual ] </vt:lpstr>
      <vt:lpstr>Phase 4 Outliers [ Variety Unique Functions ] [ Repetition Removed ] [ Individual ] </vt:lpstr>
      <vt:lpstr>Phase 5 Outliers [ Variety Unique Functions ] [ Repetition Removed ] [ Individual ] </vt:lpstr>
      <vt:lpstr>Count of Least Common Functions ( Top 5% )</vt:lpstr>
      <vt:lpstr>Count of Least Common Functions ( Top 10% )</vt:lpstr>
      <vt:lpstr>Count of Unique Functions ( Top 15% )</vt:lpstr>
      <vt:lpstr>Count of Unique Functions ( Top 20% )</vt:lpstr>
      <vt:lpstr>Mean of Exploration for Each Individual</vt:lpstr>
      <vt:lpstr>Median of Exploration for Each Individual</vt:lpstr>
      <vt:lpstr>Distribution Plot for Exploration Metric [ Full Transparency ] </vt:lpstr>
      <vt:lpstr>Distribution Plot for Exploration Metric [ Solution Transparency ] </vt:lpstr>
      <vt:lpstr>Distribution Plot for Exploration Metric [ Performance Transparency ] </vt:lpstr>
      <vt:lpstr>Distribution Plot for Exploration Metric [ No Transparency ] </vt:lpstr>
      <vt:lpstr>Mean of the highest similarity score  to the other person</vt:lpstr>
      <vt:lpstr>Median of the highest similarity score to the other person</vt:lpstr>
      <vt:lpstr>Mean Highest Similarity in  Global Functions Context</vt:lpstr>
      <vt:lpstr>Median Highest Similarity in  Global Functions Context</vt:lpstr>
      <vt:lpstr>Minimum Highest Similarity in  Global Functions Context</vt:lpstr>
      <vt:lpstr>Overlap of No Transparency Case  with All Others</vt:lpstr>
      <vt:lpstr>Overlap of No Transparency Case  with All Others</vt:lpstr>
      <vt:lpstr>Overlap of No Transparency Case  with All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data analysis</dc:title>
  <dc:creator>Jia Lin Cheoh</dc:creator>
  <cp:lastModifiedBy>Jia Lin Cheoh</cp:lastModifiedBy>
  <cp:revision>95</cp:revision>
  <dcterms:created xsi:type="dcterms:W3CDTF">2022-04-24T12:00:58Z</dcterms:created>
  <dcterms:modified xsi:type="dcterms:W3CDTF">2022-05-27T15:16:29Z</dcterms:modified>
</cp:coreProperties>
</file>